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9" r:id="rId2"/>
    <p:sldId id="258" r:id="rId3"/>
    <p:sldId id="267" r:id="rId4"/>
    <p:sldId id="283" r:id="rId5"/>
    <p:sldId id="281" r:id="rId6"/>
    <p:sldId id="261" r:id="rId7"/>
    <p:sldId id="270" r:id="rId8"/>
    <p:sldId id="262" r:id="rId9"/>
    <p:sldId id="284" r:id="rId10"/>
    <p:sldId id="278" r:id="rId11"/>
    <p:sldId id="263" r:id="rId12"/>
    <p:sldId id="273" r:id="rId13"/>
    <p:sldId id="274" r:id="rId14"/>
    <p:sldId id="282" r:id="rId15"/>
    <p:sldId id="277" r:id="rId16"/>
    <p:sldId id="265" r:id="rId17"/>
    <p:sldId id="275" r:id="rId18"/>
    <p:sldId id="280" r:id="rId19"/>
    <p:sldId id="266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78366" autoAdjust="0"/>
  </p:normalViewPr>
  <p:slideViewPr>
    <p:cSldViewPr snapToGrid="0">
      <p:cViewPr varScale="1">
        <p:scale>
          <a:sx n="91" d="100"/>
          <a:sy n="91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95DEC-AA6F-442B-915E-8DD6A1940910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0745-CF59-4085-85AB-700AD89161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98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542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988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08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05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4989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Photosystem abundance tracks total protein abundance less tightly than Calvin cycle abundance does. Leaves</a:t>
            </a:r>
            <a:r>
              <a:rPr lang="en-AU" baseline="0" dirty="0" smtClean="0"/>
              <a:t> have more scope to alter proportional investment in photosystem proteins than Calvin cycle proteins.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Optimisation of carboxylation capacity more likely to be achieved by altering total leaf protein. One way to do this is by changing leaf mass per area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108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Leaves don’t produce more photosystem proteins as they become thicker, but they do produce more Calvin</a:t>
            </a:r>
            <a:r>
              <a:rPr lang="en-AU" baseline="0" dirty="0" smtClean="0"/>
              <a:t> cycle proteins (and pretty much every other category of protein). Suggests that carboxylation capacity is added by leaf thickening but there is no effect on light capture.</a:t>
            </a:r>
          </a:p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542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050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Around 60%</a:t>
            </a:r>
            <a:r>
              <a:rPr lang="en-AU" baseline="0" dirty="0" smtClean="0"/>
              <a:t> of the protein in our </a:t>
            </a:r>
            <a:r>
              <a:rPr lang="en-AU" baseline="0" dirty="0" err="1" smtClean="0"/>
              <a:t>euc</a:t>
            </a:r>
            <a:r>
              <a:rPr lang="en-AU" baseline="0" dirty="0" smtClean="0"/>
              <a:t> leaves was accounted for by photosynthesis proteins. 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mean abundances of the different functional</a:t>
            </a:r>
            <a:r>
              <a:rPr lang="en-AU" baseline="0" dirty="0" smtClean="0"/>
              <a:t> categories</a:t>
            </a:r>
            <a:r>
              <a:rPr lang="en-AU" dirty="0" smtClean="0"/>
              <a:t> shift around – as different samples have different proportions of protein within a</a:t>
            </a:r>
            <a:r>
              <a:rPr lang="en-AU" baseline="0" dirty="0" smtClean="0"/>
              <a:t> given functional category at a given rank.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There are some gaps in the data here because of the cumulative summing code I used – it finds the average proportion of total protein for a given rank, and if there aren’t any proteins from that rank for a particular functional category then there’s a gap. Or</a:t>
            </a:r>
            <a:r>
              <a:rPr lang="en-AU" baseline="0" dirty="0" smtClean="0"/>
              <a:t> just</a:t>
            </a:r>
            <a:r>
              <a:rPr lang="en-AU" dirty="0" smtClean="0"/>
              <a:t> a point if there was just one sample with a protein at that rank.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categories that have super abundant proteins – that would be Rubisco</a:t>
            </a:r>
            <a:r>
              <a:rPr lang="en-AU" baseline="0" dirty="0" smtClean="0"/>
              <a:t> in the Calvin cycle and ATP synthase – start off being the most abundant but are gradually replaced as we increase the number of proteins. 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684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148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03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4427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29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12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013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486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953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32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2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264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38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61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83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33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68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58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79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40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30" y="531910"/>
            <a:ext cx="7421950" cy="41748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21" y="1797494"/>
            <a:ext cx="5669075" cy="31888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76" y="3978557"/>
            <a:ext cx="5669075" cy="3188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7268487" cy="408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58" y="132351"/>
            <a:ext cx="7421950" cy="4174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233" y="3668110"/>
            <a:ext cx="5669075" cy="3188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994" y="1049683"/>
            <a:ext cx="8061434" cy="4534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627207"/>
            <a:ext cx="8061434" cy="45345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52" y="706574"/>
            <a:ext cx="8061434" cy="45345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40" y="2306918"/>
            <a:ext cx="8061434" cy="4534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3" y="1460886"/>
            <a:ext cx="7268487" cy="4088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171" y="975004"/>
            <a:ext cx="7268487" cy="4088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79607"/>
            <a:ext cx="8061434" cy="4534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20" y="252319"/>
            <a:ext cx="7421950" cy="41748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633" y="3820510"/>
            <a:ext cx="5669075" cy="31888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33" y="3972910"/>
            <a:ext cx="5669075" cy="31888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433" y="4125310"/>
            <a:ext cx="5669075" cy="31888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55" y="2180279"/>
            <a:ext cx="7268487" cy="4088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64" y="152401"/>
            <a:ext cx="7421950" cy="4174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344" y="1314019"/>
            <a:ext cx="8061434" cy="45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5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13490" y="294130"/>
            <a:ext cx="9616965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Trends in proportional abundance of Calvin cycle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=0.02, R</a:t>
            </a:r>
            <a:r>
              <a:rPr lang="en-AU" baseline="30000" dirty="0" smtClean="0"/>
              <a:t>2</a:t>
            </a:r>
            <a:r>
              <a:rPr lang="en-AU" dirty="0" smtClean="0"/>
              <a:t> = 0.16, 8 % increase</a:t>
            </a:r>
            <a:endParaRPr lang="en-AU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12113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8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4131557" y="1982878"/>
            <a:ext cx="3965376" cy="2904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60" y="3591612"/>
            <a:ext cx="659294" cy="75324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2966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8141129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13490" y="294130"/>
            <a:ext cx="9616965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Trends in proportional abundance of Calvin cycle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=0.02,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0.16, 8 % increase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3655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4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9620" y="414779"/>
            <a:ext cx="318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Expected trends</a:t>
            </a:r>
            <a:endParaRPr lang="en-AU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28" y="52550"/>
            <a:ext cx="968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14" y="56478"/>
            <a:ext cx="9439372" cy="6745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620" y="414779"/>
            <a:ext cx="318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Actual trends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6333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88" y="354615"/>
            <a:ext cx="11070021" cy="1325563"/>
          </a:xfrm>
        </p:spPr>
        <p:txBody>
          <a:bodyPr>
            <a:normAutofit/>
          </a:bodyPr>
          <a:lstStyle/>
          <a:p>
            <a:r>
              <a:rPr lang="en-AU" sz="3600" dirty="0" smtClean="0"/>
              <a:t>Temperature effect on Cytochrome </a:t>
            </a:r>
            <a:r>
              <a:rPr lang="en-AU" sz="3600" dirty="0" smtClean="0"/>
              <a:t>b6f </a:t>
            </a:r>
            <a:r>
              <a:rPr lang="en-AU" sz="3600" dirty="0" smtClean="0"/>
              <a:t>(electron transport) 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51" y="1825625"/>
            <a:ext cx="7039497" cy="4351338"/>
          </a:xfrm>
        </p:spPr>
      </p:pic>
      <p:sp>
        <p:nvSpPr>
          <p:cNvPr id="5" name="TextBox 4"/>
          <p:cNvSpPr txBox="1"/>
          <p:nvPr/>
        </p:nvSpPr>
        <p:spPr>
          <a:xfrm>
            <a:off x="3364906" y="5189185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</a:t>
            </a:r>
            <a:r>
              <a:rPr lang="en-AU" b="1" dirty="0" smtClean="0"/>
              <a:t>R</a:t>
            </a:r>
            <a:r>
              <a:rPr lang="en-AU" b="1" baseline="30000" dirty="0" smtClean="0"/>
              <a:t>2</a:t>
            </a:r>
            <a:r>
              <a:rPr lang="en-AU" b="1" dirty="0" smtClean="0"/>
              <a:t> = </a:t>
            </a:r>
            <a:r>
              <a:rPr lang="en-AU" b="1" dirty="0" smtClean="0"/>
              <a:t>0.35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5734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55434" y="1314510"/>
            <a:ext cx="9249353" cy="4018863"/>
            <a:chOff x="1050785" y="1829515"/>
            <a:chExt cx="10302017" cy="44762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185" y="1829515"/>
              <a:ext cx="4476248" cy="447624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785" y="1829515"/>
              <a:ext cx="4476248" cy="44762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452377" y="5286053"/>
              <a:ext cx="1233135" cy="47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</a:t>
              </a:r>
              <a:r>
                <a:rPr lang="en-AU" dirty="0" smtClean="0"/>
                <a:t> = 0.83</a:t>
              </a:r>
              <a:endParaRPr lang="en-AU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06333" y="5286053"/>
              <a:ext cx="1346469" cy="47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</a:t>
              </a:r>
              <a:r>
                <a:rPr lang="en-AU" dirty="0" smtClean="0"/>
                <a:t> = 0.94</a:t>
              </a:r>
              <a:endParaRPr lang="en-AU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09734" y="336862"/>
            <a:ext cx="998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Room to move? Variation in proportional allocation</a:t>
            </a:r>
            <a:endParaRPr lang="en-A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775631" y="5804319"/>
            <a:ext cx="1065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Photosystem protein proportional abundance varies 2.5-fold, between 0.09 and 0.23 (mean </a:t>
            </a:r>
            <a:r>
              <a:rPr lang="en-AU" dirty="0"/>
              <a:t>= 0.16, </a:t>
            </a:r>
            <a:r>
              <a:rPr lang="en-AU" dirty="0" smtClean="0"/>
              <a:t>SD = 0.03) 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807161" y="6162755"/>
            <a:ext cx="1061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Calvin cycle protein proportional abundance varies 1.3-fold, between 0.29 and 0.38 (mean 0.339</a:t>
            </a:r>
            <a:r>
              <a:rPr lang="en-AU" dirty="0"/>
              <a:t>, </a:t>
            </a:r>
            <a:r>
              <a:rPr lang="en-AU" dirty="0" smtClean="0"/>
              <a:t>SD = 0.023)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3384331" y="2627586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 smtClean="0"/>
              <a:t>MAKE A TABLE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6270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60" y="971779"/>
            <a:ext cx="3163399" cy="2852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003" y="971779"/>
            <a:ext cx="3163399" cy="28522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49" y="3956891"/>
            <a:ext cx="3163399" cy="2852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40" y="3956891"/>
            <a:ext cx="3163399" cy="28522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56885" y="6128920"/>
            <a:ext cx="2129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</a:t>
            </a:r>
            <a:r>
              <a:rPr lang="en-AU" sz="1200" dirty="0"/>
              <a:t>= 0.01, R</a:t>
            </a:r>
            <a:r>
              <a:rPr lang="en-AU" sz="1200" baseline="30000" dirty="0"/>
              <a:t>2</a:t>
            </a:r>
            <a:r>
              <a:rPr lang="en-AU" sz="1200" dirty="0"/>
              <a:t> = 0.20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4354" y="6128921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</a:t>
            </a:r>
            <a:r>
              <a:rPr lang="en-AU" sz="1200" dirty="0"/>
              <a:t>= 0.15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8503" y="3046680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= 0.88</a:t>
            </a:r>
            <a:endParaRPr lang="en-AU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658326" y="3046681"/>
            <a:ext cx="200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&lt; 0.001, </a:t>
            </a:r>
            <a:r>
              <a:rPr lang="en-AU" sz="1200" dirty="0"/>
              <a:t>R</a:t>
            </a:r>
            <a:r>
              <a:rPr lang="en-AU" sz="1200" baseline="30000" dirty="0"/>
              <a:t>2</a:t>
            </a:r>
            <a:r>
              <a:rPr lang="en-AU" sz="1200" dirty="0"/>
              <a:t> </a:t>
            </a:r>
            <a:r>
              <a:rPr lang="en-AU" sz="1200" dirty="0" smtClean="0"/>
              <a:t>= 0.26 </a:t>
            </a:r>
            <a:endParaRPr lang="en-AU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1" y="1918880"/>
            <a:ext cx="3249886" cy="32498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14944" y="4394345"/>
            <a:ext cx="1482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&lt; 0.001, R</a:t>
            </a:r>
            <a:r>
              <a:rPr lang="en-AU" sz="1200" baseline="30000" dirty="0" smtClean="0"/>
              <a:t>2</a:t>
            </a:r>
            <a:r>
              <a:rPr lang="en-AU" sz="1200" dirty="0" smtClean="0"/>
              <a:t> = 0.31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87958" y="126756"/>
            <a:ext cx="10488694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Influence of leaf anatomy on protein abundance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4247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smtClean="0"/>
              <a:t>Summary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bulk of leaf protein is associated with photosynthesis</a:t>
            </a:r>
          </a:p>
          <a:p>
            <a:r>
              <a:rPr lang="en-AU" dirty="0" smtClean="0"/>
              <a:t>Leaves adjust protein allocation to photosystem proteins in response to light availability</a:t>
            </a:r>
          </a:p>
          <a:p>
            <a:r>
              <a:rPr lang="en-AU" dirty="0" smtClean="0"/>
              <a:t>Environmental factors have only a marginal influence on proportional abundance of Calvin cycle proteins</a:t>
            </a:r>
          </a:p>
          <a:p>
            <a:r>
              <a:rPr lang="en-AU" dirty="0" smtClean="0"/>
              <a:t>Optimisation </a:t>
            </a:r>
            <a:r>
              <a:rPr lang="en-AU" dirty="0"/>
              <a:t>of carboxylation capacity </a:t>
            </a:r>
            <a:r>
              <a:rPr lang="en-AU" dirty="0" smtClean="0"/>
              <a:t>is more </a:t>
            </a:r>
            <a:r>
              <a:rPr lang="en-AU" dirty="0"/>
              <a:t>likely to be achieved by </a:t>
            </a:r>
            <a:r>
              <a:rPr lang="en-AU" dirty="0" smtClean="0"/>
              <a:t>altering the </a:t>
            </a:r>
            <a:r>
              <a:rPr lang="en-AU" dirty="0"/>
              <a:t>total </a:t>
            </a:r>
            <a:r>
              <a:rPr lang="en-AU" dirty="0" smtClean="0"/>
              <a:t>amount of leaf protein</a:t>
            </a:r>
          </a:p>
        </p:txBody>
      </p:sp>
    </p:spTree>
    <p:extLst>
      <p:ext uri="{BB962C8B-B14F-4D97-AF65-F5344CB8AC3E}">
        <p14:creationId xmlns:p14="http://schemas.microsoft.com/office/powerpoint/2010/main" val="42860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What next?</a:t>
            </a:r>
            <a:endParaRPr lang="en-AU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Comparative work using data from </a:t>
            </a:r>
            <a:r>
              <a:rPr lang="en-AU" i="1" dirty="0" smtClean="0"/>
              <a:t>Acacia</a:t>
            </a:r>
            <a:r>
              <a:rPr lang="en-AU" dirty="0" smtClean="0"/>
              <a:t> and the </a:t>
            </a:r>
            <a:r>
              <a:rPr lang="en-AU" dirty="0" err="1" smtClean="0"/>
              <a:t>Proteaceae</a:t>
            </a:r>
            <a:endParaRPr lang="en-AU" dirty="0" smtClean="0"/>
          </a:p>
          <a:p>
            <a:r>
              <a:rPr lang="en-AU" dirty="0" smtClean="0"/>
              <a:t>Molecular stoichiometry </a:t>
            </a:r>
            <a:r>
              <a:rPr lang="en-AU" dirty="0" smtClean="0"/>
              <a:t>and abundance relationships between proteins and protein functional </a:t>
            </a:r>
            <a:r>
              <a:rPr lang="en-AU" dirty="0" smtClean="0"/>
              <a:t>groups</a:t>
            </a:r>
          </a:p>
          <a:p>
            <a:r>
              <a:rPr lang="en-AU" dirty="0"/>
              <a:t>Identifying isoforms </a:t>
            </a:r>
            <a:r>
              <a:rPr lang="en-AU" dirty="0" smtClean="0"/>
              <a:t>of interesting photosynthesis enzymes with atypical abundance profiles</a:t>
            </a:r>
            <a:endParaRPr lang="en-AU" dirty="0" smtClean="0"/>
          </a:p>
          <a:p>
            <a:r>
              <a:rPr lang="en-AU" dirty="0" smtClean="0"/>
              <a:t>Responses of </a:t>
            </a:r>
            <a:r>
              <a:rPr lang="en-AU" dirty="0" smtClean="0"/>
              <a:t>other protein </a:t>
            </a:r>
            <a:r>
              <a:rPr lang="en-AU" dirty="0" smtClean="0"/>
              <a:t>functional groups across environmental gradients</a:t>
            </a:r>
          </a:p>
          <a:p>
            <a:r>
              <a:rPr lang="en-AU" dirty="0" smtClean="0"/>
              <a:t>Parameterising systems-level models of </a:t>
            </a:r>
            <a:r>
              <a:rPr lang="en-AU" dirty="0" smtClean="0"/>
              <a:t>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8473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78" y="0"/>
            <a:ext cx="8019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3001" y="6323934"/>
            <a:ext cx="731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Protein content ranges between 2 and 27 % of leaf mass (mean 11%, SD 4%)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79" y="665756"/>
            <a:ext cx="8924042" cy="55264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8592" y="263951"/>
            <a:ext cx="4675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What’s in a leaf?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42240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88554"/>
              </p:ext>
            </p:extLst>
          </p:nvPr>
        </p:nvGraphicFramePr>
        <p:xfrm>
          <a:off x="1055802" y="1557298"/>
          <a:ext cx="3519340" cy="2394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3868"/>
                <a:gridCol w="703868"/>
                <a:gridCol w="703868"/>
                <a:gridCol w="703868"/>
                <a:gridCol w="703868"/>
              </a:tblGrid>
              <a:tr h="560576"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u="none" strike="noStrike" dirty="0" smtClean="0">
                          <a:effectLst/>
                        </a:rPr>
                        <a:t>Canopy</a:t>
                      </a:r>
                      <a:r>
                        <a:rPr lang="en-AU" sz="1100" u="none" strike="noStrike" baseline="0" dirty="0" smtClean="0">
                          <a:effectLst/>
                        </a:rPr>
                        <a:t> openness</a:t>
                      </a:r>
                      <a:endParaRPr lang="en-A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 smtClean="0">
                          <a:effectLst/>
                        </a:rPr>
                        <a:t>Irradiance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1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</a:tr>
              <a:tr h="406260"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u="none" strike="noStrike" dirty="0" smtClean="0">
                          <a:effectLst/>
                        </a:rPr>
                        <a:t>Canopy</a:t>
                      </a:r>
                      <a:r>
                        <a:rPr lang="en-AU" sz="1000" u="none" strike="noStrike" baseline="0" dirty="0" smtClean="0">
                          <a:effectLst/>
                        </a:rPr>
                        <a:t> openness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0.85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0.2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0.55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06260"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Irradiance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0.85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0.61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-0.5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10562"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0.2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0.61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0.16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10562"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0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-0.55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-0.5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0.16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1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50" y="2040075"/>
            <a:ext cx="3821582" cy="23622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95819" y="3582186"/>
            <a:ext cx="201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 R</a:t>
            </a:r>
            <a:r>
              <a:rPr lang="en-AU" baseline="30000" dirty="0" smtClean="0"/>
              <a:t>2</a:t>
            </a:r>
            <a:r>
              <a:rPr lang="en-AU" dirty="0" smtClean="0"/>
              <a:t> = 0.32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78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4" y="1533963"/>
            <a:ext cx="3273414" cy="47011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72126"/>
            <a:ext cx="9231086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Optimising the photosynthetic apparatus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477407" y="6058783"/>
            <a:ext cx="724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Co-ordination hypothesis</a:t>
            </a:r>
            <a:r>
              <a:rPr lang="en-AU" dirty="0" smtClean="0"/>
              <a:t>: leaves should optimise protein allocation so that photosynthesis is co-limited by light capture and carboxylation capacity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7" y="1144313"/>
            <a:ext cx="6936828" cy="49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89" y="1810729"/>
            <a:ext cx="5349738" cy="33068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3" y="1810729"/>
            <a:ext cx="5349738" cy="330684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90600" y="30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Total protein content is greater at lower temperatures</a:t>
            </a:r>
            <a:endParaRPr lang="en-AU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10468" y="5608727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Total protein (mg/mm</a:t>
                      </a:r>
                      <a:r>
                        <a:rPr lang="en-AU" baseline="30000" dirty="0" smtClean="0"/>
                        <a:t>2</a:t>
                      </a:r>
                      <a:r>
                        <a:rPr lang="en-AU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17873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47639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29007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6550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2.7-fold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Photoresp</a:t>
                      </a:r>
                      <a:r>
                        <a:rPr lang="en-AU" dirty="0" smtClean="0"/>
                        <a:t>.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0.027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0.054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0.006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40510" y="4287270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0.18</a:t>
            </a:r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1224757" y="4287270"/>
            <a:ext cx="336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0.49, 85 % decline</a:t>
            </a:r>
          </a:p>
        </p:txBody>
      </p:sp>
    </p:spTree>
    <p:extLst>
      <p:ext uri="{BB962C8B-B14F-4D97-AF65-F5344CB8AC3E}">
        <p14:creationId xmlns:p14="http://schemas.microsoft.com/office/powerpoint/2010/main" val="20802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89" y="1810729"/>
            <a:ext cx="5349738" cy="33068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3" y="1810729"/>
            <a:ext cx="5349738" cy="330684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90600" y="30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Total protein content is greater at lower temperatures</a:t>
            </a:r>
            <a:endParaRPr lang="en-AU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10468" y="5608727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Total protein (mg/mm</a:t>
                      </a:r>
                      <a:r>
                        <a:rPr lang="en-AU" baseline="30000" dirty="0" smtClean="0"/>
                        <a:t>2</a:t>
                      </a:r>
                      <a:r>
                        <a:rPr lang="en-AU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17873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47639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29007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6550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2.7-fold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Photoresp</a:t>
                      </a:r>
                      <a:r>
                        <a:rPr lang="en-AU" dirty="0" smtClean="0"/>
                        <a:t>.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0.027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0.054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0.006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64676" y="165407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6095422" y="1654074"/>
            <a:ext cx="5592145" cy="36201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35" y="1654074"/>
            <a:ext cx="899950" cy="8999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058634" y="1830110"/>
            <a:ext cx="497462" cy="4974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24757" y="4287270"/>
            <a:ext cx="336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0.49, 85 % decline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0510" y="4287270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3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28" y="52550"/>
            <a:ext cx="968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Allocation to photosystems is greater in low light</a:t>
            </a:r>
            <a:endParaRPr lang="en-AU" sz="3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04789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0.43, 54 % decline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0.37, 42 % decline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757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676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35" y="1780194"/>
            <a:ext cx="899950" cy="8999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58315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974" y="1780194"/>
            <a:ext cx="899950" cy="89995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PER LEAF AREA LABEL WRONG Allocation to photosystems is greater in low light</a:t>
            </a:r>
            <a:endParaRPr lang="en-AU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0.43, 54 % decline</a:t>
            </a:r>
            <a:endParaRPr lang="en-A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0.37, 42 % decline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49342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28" y="52550"/>
            <a:ext cx="968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5606</TotalTime>
  <Words>947</Words>
  <Application>Microsoft Office PowerPoint</Application>
  <PresentationFormat>Widescreen</PresentationFormat>
  <Paragraphs>184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Trends in proportional abundance of Calvin cycle proteins</vt:lpstr>
      <vt:lpstr>Trends in proportional abundance of Calvin cycle proteins</vt:lpstr>
      <vt:lpstr>PowerPoint Presentation</vt:lpstr>
      <vt:lpstr>PowerPoint Presentation</vt:lpstr>
      <vt:lpstr>Temperature effect on Cytochrome b6f (electron transport) </vt:lpstr>
      <vt:lpstr>PowerPoint Presentation</vt:lpstr>
      <vt:lpstr>PowerPoint Presentation</vt:lpstr>
      <vt:lpstr>Summary</vt:lpstr>
      <vt:lpstr>What next?</vt:lpstr>
      <vt:lpstr>PowerPoint Presentation</vt:lpstr>
      <vt:lpstr>PowerPoint Presentation</vt:lpstr>
    </vt:vector>
  </TitlesOfParts>
  <Company>Macquarie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 of Science</dc:creator>
  <cp:lastModifiedBy>Faculty of Science</cp:lastModifiedBy>
  <cp:revision>88</cp:revision>
  <dcterms:created xsi:type="dcterms:W3CDTF">2017-03-29T23:46:05Z</dcterms:created>
  <dcterms:modified xsi:type="dcterms:W3CDTF">2017-04-04T05:32:02Z</dcterms:modified>
</cp:coreProperties>
</file>